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4" r:id="rId3"/>
    <p:sldId id="280" r:id="rId4"/>
    <p:sldId id="282" r:id="rId5"/>
    <p:sldId id="283" r:id="rId6"/>
    <p:sldId id="284" r:id="rId7"/>
    <p:sldId id="286" r:id="rId8"/>
    <p:sldId id="285" r:id="rId9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99FF"/>
    <a:srgbClr val="FF3399"/>
    <a:srgbClr val="FF9900"/>
    <a:srgbClr val="0000FF"/>
    <a:srgbClr val="FFCC00"/>
    <a:srgbClr val="CC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7333" autoAdjust="0"/>
  </p:normalViewPr>
  <p:slideViewPr>
    <p:cSldViewPr snapToObjects="1">
      <p:cViewPr varScale="1">
        <p:scale>
          <a:sx n="117" d="100"/>
          <a:sy n="117" d="100"/>
        </p:scale>
        <p:origin x="-834" y="-102"/>
      </p:cViewPr>
      <p:guideLst>
        <p:guide orient="horz" pos="3430"/>
        <p:guide orient="horz" pos="482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6FDFD6F-2628-4488-B089-AEB182362A12}" type="datetimeFigureOut">
              <a:rPr lang="ru-RU"/>
              <a:pPr>
                <a:defRPr/>
              </a:pPr>
              <a:t>27.02.2019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6389F7B-D72C-425D-BE20-DFD91FD769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33CE41F-B94B-403D-A5AF-56F8E30BC80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8EE99-F1D8-4B66-AC8D-4B60CEF2C873}" type="datetimeFigureOut">
              <a:rPr lang="ru-RU"/>
              <a:pPr>
                <a:defRPr/>
              </a:pPr>
              <a:t>27.02.2019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6665C-475B-456C-B5FC-A4731FC1A1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2EDA9-6A6A-40FE-8CCF-F2132D8C9E59}" type="datetimeFigureOut">
              <a:rPr lang="ru-RU"/>
              <a:pPr>
                <a:defRPr/>
              </a:pPr>
              <a:t>27.02.2019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DB05A-CCCC-458B-A9F4-F5FAB3E48A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2398B-0A6F-4DDC-8E00-56416A76E655}" type="datetimeFigureOut">
              <a:rPr lang="ru-RU"/>
              <a:pPr>
                <a:defRPr/>
              </a:pPr>
              <a:t>27.02.2019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34D07-AB1D-4B05-BBD3-1A593E0CA8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B12B7-0287-4A80-A8A4-1149C6F9E87A}" type="datetimeFigureOut">
              <a:rPr lang="ru-RU"/>
              <a:pPr>
                <a:defRPr/>
              </a:pPr>
              <a:t>27.02.2019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47326-8DCA-48DA-8186-4AE2D3D7F7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E74B3-2122-49D5-94A0-4B1EECA99E20}" type="datetimeFigureOut">
              <a:rPr lang="ru-RU"/>
              <a:pPr>
                <a:defRPr/>
              </a:pPr>
              <a:t>27.02.2019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57EF5-5521-44D4-B45F-9F065206AA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B59F5-EAD3-43FA-AFD5-C53522D8E708}" type="datetimeFigureOut">
              <a:rPr lang="ru-RU"/>
              <a:pPr>
                <a:defRPr/>
              </a:pPr>
              <a:t>27.02.2019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F014F-8EEC-4910-9477-4BADE89AF5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A27D9-A04B-40D4-B5AB-F1CDE70C4513}" type="datetimeFigureOut">
              <a:rPr lang="ru-RU"/>
              <a:pPr>
                <a:defRPr/>
              </a:pPr>
              <a:t>27.02.2019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AB487-FECA-4BDF-8AA9-736786F76F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D3158-1C5E-4B06-8E06-504A259847C1}" type="datetimeFigureOut">
              <a:rPr lang="ru-RU"/>
              <a:pPr>
                <a:defRPr/>
              </a:pPr>
              <a:t>27.02.2019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D5BA1-4017-40B5-9807-7CB5719DAD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FF937-4D38-4B9A-A107-3E7D1D89701E}" type="datetimeFigureOut">
              <a:rPr lang="ru-RU"/>
              <a:pPr>
                <a:defRPr/>
              </a:pPr>
              <a:t>27.02.2019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F9575-DFA7-460A-9D7D-FB567FF10D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913FA-79CF-4110-B7D7-00F39CFAFC2E}" type="datetimeFigureOut">
              <a:rPr lang="ru-RU"/>
              <a:pPr>
                <a:defRPr/>
              </a:pPr>
              <a:t>27.02.2019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2DD6B-54F5-48EE-A03F-9FB4B205B1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FC635-6BA0-4FCD-90D6-0A7FDC8C4666}" type="datetimeFigureOut">
              <a:rPr lang="ru-RU"/>
              <a:pPr>
                <a:defRPr/>
              </a:pPr>
              <a:t>27.02.2019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1A676-9EB6-48C5-BC71-286CE63DC8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E762119-A296-4F5E-8240-5DF3026A5434}" type="datetimeFigureOut">
              <a:rPr lang="ru-RU"/>
              <a:pPr>
                <a:defRPr/>
              </a:pPr>
              <a:t>27.02.2019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1628D92-F5ED-4F10-9C7F-2EE20F97ED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Содержимое 2"/>
          <p:cNvSpPr>
            <a:spLocks noGrp="1"/>
          </p:cNvSpPr>
          <p:nvPr>
            <p:ph idx="1"/>
          </p:nvPr>
        </p:nvSpPr>
        <p:spPr>
          <a:xfrm>
            <a:off x="457200" y="2349500"/>
            <a:ext cx="8229600" cy="1655763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b="1" smtClean="0">
                <a:solidFill>
                  <a:schemeClr val="hlink"/>
                </a:solidFill>
                <a:latin typeface="Arial" charset="0"/>
                <a:cs typeface="Arial" charset="0"/>
              </a:rPr>
              <a:t>ЕДИНАЯ  ГОСУДАРСТВЕННАЯ  ИНФОРМАЦИОННАЯ  СИСТЕМА СОЦИАЛЬНОГО  ОБЕСПЕЧЕНИЯ</a:t>
            </a:r>
          </a:p>
          <a:p>
            <a:pPr algn="ctr" eaLnBrk="1" hangingPunct="1">
              <a:buFont typeface="Arial" charset="0"/>
              <a:buNone/>
            </a:pPr>
            <a:r>
              <a:rPr lang="ru-RU" b="1" smtClean="0">
                <a:solidFill>
                  <a:schemeClr val="hlink"/>
                </a:solidFill>
                <a:latin typeface="Arial" charset="0"/>
                <a:cs typeface="Arial" charset="0"/>
              </a:rPr>
              <a:t>(ЕГИССО)</a:t>
            </a:r>
          </a:p>
          <a:p>
            <a:pPr algn="ctr" eaLnBrk="1" hangingPunct="1">
              <a:buFont typeface="Arial" charset="0"/>
              <a:buNone/>
            </a:pPr>
            <a:r>
              <a:rPr lang="ru-RU" b="1" smtClean="0">
                <a:solidFill>
                  <a:srgbClr val="0070C0"/>
                </a:solidFill>
                <a:latin typeface="Arial" charset="0"/>
                <a:cs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 txBox="1">
            <a:spLocks/>
          </p:cNvSpPr>
          <p:nvPr/>
        </p:nvSpPr>
        <p:spPr bwMode="auto">
          <a:xfrm>
            <a:off x="179388" y="620713"/>
            <a:ext cx="8964612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2500" b="1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16386" name="Rectangle 3"/>
          <p:cNvSpPr>
            <a:spLocks noChangeArrowheads="1"/>
          </p:cNvSpPr>
          <p:nvPr/>
        </p:nvSpPr>
        <p:spPr bwMode="auto">
          <a:xfrm>
            <a:off x="684213" y="476250"/>
            <a:ext cx="7920037" cy="366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chemeClr val="hlink"/>
                </a:solidFill>
              </a:rPr>
              <a:t>НОРМАТИВНАЯ  БАЗА:</a:t>
            </a:r>
          </a:p>
          <a:p>
            <a:endParaRPr lang="ru-RU" b="1">
              <a:solidFill>
                <a:schemeClr val="hlink"/>
              </a:solidFill>
            </a:endParaRPr>
          </a:p>
          <a:p>
            <a:pPr>
              <a:buFontTx/>
              <a:buChar char="-"/>
            </a:pPr>
            <a:r>
              <a:rPr lang="ru-RU" b="1">
                <a:solidFill>
                  <a:srgbClr val="0070C0"/>
                </a:solidFill>
              </a:rPr>
              <a:t> №388-ФЗ от 29.12.2015 г.   «О внесении изменений в отдельные законодательные акты РФ в части учета и совершенствования предоставления мер социальной поддержки исходя из соблюдения принципа адресности и применения критериев нуждаемости»</a:t>
            </a:r>
          </a:p>
          <a:p>
            <a:r>
              <a:rPr lang="ru-RU" b="1">
                <a:solidFill>
                  <a:srgbClr val="0070C0"/>
                </a:solidFill>
              </a:rPr>
              <a:t>      гл.2.1 Единая государственная информационная система              </a:t>
            </a:r>
          </a:p>
          <a:p>
            <a:r>
              <a:rPr lang="ru-RU" b="1">
                <a:solidFill>
                  <a:srgbClr val="0070C0"/>
                </a:solidFill>
              </a:rPr>
              <a:t>                 социального обеспечения</a:t>
            </a:r>
          </a:p>
          <a:p>
            <a:endParaRPr lang="ru-RU" b="1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ru-RU" b="1">
                <a:solidFill>
                  <a:srgbClr val="0070C0"/>
                </a:solidFill>
              </a:rPr>
              <a:t> Постановление Правительства РФ от 14 февраля 2017 г. №181 </a:t>
            </a:r>
          </a:p>
          <a:p>
            <a:r>
              <a:rPr lang="ru-RU" b="1">
                <a:solidFill>
                  <a:srgbClr val="0070C0"/>
                </a:solidFill>
              </a:rPr>
              <a:t> «О Единой государственной информационной системе социального обеспечения»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smtClean="0">
                <a:solidFill>
                  <a:schemeClr val="hlink"/>
                </a:solidFill>
                <a:latin typeface="Arial" charset="0"/>
              </a:rPr>
              <a:t/>
            </a:r>
            <a:br>
              <a:rPr lang="ru-RU" sz="2400" b="1" smtClean="0">
                <a:solidFill>
                  <a:schemeClr val="hlink"/>
                </a:solidFill>
                <a:latin typeface="Arial" charset="0"/>
              </a:rPr>
            </a:br>
            <a:r>
              <a:rPr lang="ru-RU" sz="2400" b="1" smtClean="0">
                <a:solidFill>
                  <a:schemeClr val="hlink"/>
                </a:solidFill>
                <a:latin typeface="Arial" charset="0"/>
              </a:rPr>
              <a:t>ЦЕЛИ создания ЕГИССО:</a:t>
            </a:r>
            <a:r>
              <a:rPr lang="ru-RU" sz="4000" b="1" smtClean="0">
                <a:solidFill>
                  <a:schemeClr val="hlink"/>
                </a:solidFill>
                <a:latin typeface="Arial" charset="0"/>
              </a:rPr>
              <a:t/>
            </a:r>
            <a:br>
              <a:rPr lang="ru-RU" sz="4000" b="1" smtClean="0">
                <a:solidFill>
                  <a:schemeClr val="hlink"/>
                </a:solidFill>
                <a:latin typeface="Arial" charset="0"/>
              </a:rPr>
            </a:br>
            <a:endParaRPr lang="ru-RU" sz="4000" b="1" smtClean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Arial" charset="0"/>
              <a:buAutoNum type="arabicPeriod"/>
            </a:pPr>
            <a:r>
              <a:rPr lang="ru-RU" sz="1800" b="1" smtClean="0">
                <a:solidFill>
                  <a:srgbClr val="0070C0"/>
                </a:solidFill>
                <a:latin typeface="Arial" charset="0"/>
              </a:rPr>
              <a:t>Предоставление социальных услуг с соблюдением принципа адресности и применением критерия нуждаемости.</a:t>
            </a:r>
          </a:p>
          <a:p>
            <a:pPr marL="609600" indent="-609600" eaLnBrk="1" hangingPunct="1">
              <a:buFont typeface="Arial" charset="0"/>
              <a:buAutoNum type="arabicPeriod"/>
            </a:pPr>
            <a:r>
              <a:rPr lang="ru-RU" sz="1800" b="1" smtClean="0">
                <a:solidFill>
                  <a:srgbClr val="0070C0"/>
                </a:solidFill>
                <a:latin typeface="Arial" charset="0"/>
              </a:rPr>
              <a:t>Унификация мер социальной поддержки.</a:t>
            </a:r>
          </a:p>
          <a:p>
            <a:pPr marL="609600" indent="-609600" eaLnBrk="1" hangingPunct="1">
              <a:buFont typeface="Arial" charset="0"/>
              <a:buAutoNum type="arabicPeriod"/>
            </a:pPr>
            <a:r>
              <a:rPr lang="ru-RU" sz="1800" b="1" smtClean="0">
                <a:solidFill>
                  <a:srgbClr val="0070C0"/>
                </a:solidFill>
                <a:latin typeface="Arial" charset="0"/>
              </a:rPr>
              <a:t>Возможность прогнозирования расходов бюджетов всех уровней.</a:t>
            </a:r>
          </a:p>
          <a:p>
            <a:pPr marL="609600" indent="-609600" eaLnBrk="1" hangingPunct="1">
              <a:buFont typeface="Arial" charset="0"/>
              <a:buAutoNum type="arabicPeriod"/>
            </a:pPr>
            <a:r>
              <a:rPr lang="ru-RU" sz="1800" b="1" smtClean="0">
                <a:solidFill>
                  <a:srgbClr val="0070C0"/>
                </a:solidFill>
                <a:latin typeface="Arial" charset="0"/>
              </a:rPr>
              <a:t>Повышение уровня информированности граждан о мерах социальной поддержки и реализации права на них.</a:t>
            </a:r>
          </a:p>
          <a:p>
            <a:pPr marL="609600" indent="-609600" eaLnBrk="1" hangingPunct="1">
              <a:buFont typeface="Arial" charset="0"/>
              <a:buNone/>
            </a:pPr>
            <a:endParaRPr lang="ru-RU" sz="1800" b="1" smtClean="0">
              <a:solidFill>
                <a:srgbClr val="0070C0"/>
              </a:solidFill>
              <a:latin typeface="Arial" charset="0"/>
            </a:endParaRPr>
          </a:p>
          <a:p>
            <a:pPr marL="609600" indent="-609600" eaLnBrk="1" hangingPunct="1">
              <a:buFont typeface="Arial" charset="0"/>
              <a:buNone/>
            </a:pPr>
            <a:r>
              <a:rPr lang="ru-RU" sz="1800" b="1" smtClean="0">
                <a:solidFill>
                  <a:schemeClr val="hlink"/>
                </a:solidFill>
                <a:latin typeface="Arial" charset="0"/>
              </a:rPr>
              <a:t>Персонификация сведений в региональных (ведомственных) сегментах информационной системы осуществляется на основании страхового номера индивидуального лицевого счета (СНИЛС) получателя мер социальной защиты (поддержки).</a:t>
            </a:r>
          </a:p>
          <a:p>
            <a:pPr marL="609600" indent="-609600" eaLnBrk="1" hangingPunct="1">
              <a:buFont typeface="Arial" charset="0"/>
              <a:buNone/>
            </a:pPr>
            <a:endParaRPr lang="ru-RU" sz="1800" b="1" smtClean="0">
              <a:solidFill>
                <a:schemeClr val="hlink"/>
              </a:solidFill>
              <a:latin typeface="Arial" charset="0"/>
            </a:endParaRPr>
          </a:p>
          <a:p>
            <a:pPr marL="609600" indent="-609600" eaLnBrk="1" hangingPunct="1">
              <a:buFont typeface="Arial" charset="0"/>
              <a:buAutoNum type="arabicPeriod"/>
            </a:pPr>
            <a:endParaRPr lang="ru-RU" sz="1800" b="1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sz="2000" b="1" smtClean="0">
                <a:solidFill>
                  <a:schemeClr val="hlink"/>
                </a:solidFill>
                <a:latin typeface="Arial" charset="0"/>
              </a:rPr>
              <a:t/>
            </a:r>
            <a:br>
              <a:rPr lang="ru-RU" sz="2000" b="1" smtClean="0">
                <a:solidFill>
                  <a:schemeClr val="hlink"/>
                </a:solidFill>
                <a:latin typeface="Arial" charset="0"/>
              </a:rPr>
            </a:br>
            <a:r>
              <a:rPr lang="ru-RU" sz="2000" b="1" smtClean="0">
                <a:solidFill>
                  <a:schemeClr val="hlink"/>
                </a:solidFill>
                <a:latin typeface="Arial" charset="0"/>
              </a:rPr>
              <a:t>ОПЕРАТОР</a:t>
            </a:r>
            <a:r>
              <a:rPr lang="ru-RU" sz="2000" b="1" smtClean="0">
                <a:solidFill>
                  <a:srgbClr val="0070C0"/>
                </a:solidFill>
                <a:latin typeface="Arial" charset="0"/>
              </a:rPr>
              <a:t>  системы, а также заказчик создания, развития и эксплуатации                     –  ПЕНСИОННЫЙ  ФОНД  РФ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Arial" charset="0"/>
              <a:buNone/>
            </a:pPr>
            <a:endParaRPr lang="ru-RU" sz="1400" b="1" smtClean="0"/>
          </a:p>
          <a:p>
            <a:pPr marL="609600" indent="-609600" eaLnBrk="1" hangingPunct="1">
              <a:buFont typeface="Arial" charset="0"/>
              <a:buNone/>
            </a:pPr>
            <a:r>
              <a:rPr lang="ru-RU" sz="2000" b="1" smtClean="0">
                <a:solidFill>
                  <a:schemeClr val="hlink"/>
                </a:solidFill>
                <a:latin typeface="Arial" charset="0"/>
              </a:rPr>
              <a:t>ПОСТАВЩИКИ</a:t>
            </a:r>
            <a:r>
              <a:rPr lang="ru-RU" sz="2000" b="1" smtClean="0">
                <a:solidFill>
                  <a:srgbClr val="0070C0"/>
                </a:solidFill>
                <a:latin typeface="Arial" charset="0"/>
              </a:rPr>
              <a:t>  ИНФОРМАЦИИ  - органы государственной власти …, организации, предоставляющие меры социальной защиты (поддержки)</a:t>
            </a:r>
          </a:p>
          <a:p>
            <a:pPr marL="609600" indent="-609600" eaLnBrk="1" hangingPunct="1">
              <a:buFont typeface="Arial" charset="0"/>
              <a:buNone/>
            </a:pPr>
            <a:endParaRPr lang="ru-RU" sz="2000" b="1" smtClean="0">
              <a:solidFill>
                <a:srgbClr val="0070C0"/>
              </a:solidFill>
              <a:latin typeface="Arial" charset="0"/>
            </a:endParaRPr>
          </a:p>
          <a:p>
            <a:pPr marL="609600" indent="-609600" eaLnBrk="1" hangingPunct="1">
              <a:buFont typeface="Arial" charset="0"/>
              <a:buNone/>
            </a:pPr>
            <a:r>
              <a:rPr lang="ru-RU" sz="2000" b="1" smtClean="0">
                <a:solidFill>
                  <a:schemeClr val="hlink"/>
                </a:solidFill>
                <a:latin typeface="Arial" charset="0"/>
              </a:rPr>
              <a:t>ПОЛУЧАТЕЛИ</a:t>
            </a:r>
            <a:r>
              <a:rPr lang="ru-RU" sz="2000" b="1" smtClean="0">
                <a:solidFill>
                  <a:srgbClr val="0070C0"/>
                </a:solidFill>
                <a:latin typeface="Arial" charset="0"/>
              </a:rPr>
              <a:t>  информации  -  граждане РФ (в личном кабинете гражданина на Едином портале государственных и муниципальных услуг)</a:t>
            </a:r>
          </a:p>
          <a:p>
            <a:pPr marL="609600" indent="-609600" eaLnBrk="1" hangingPunct="1">
              <a:buFont typeface="Arial" charset="0"/>
              <a:buNone/>
            </a:pPr>
            <a:endParaRPr lang="ru-RU" sz="2000" b="1" smtClean="0">
              <a:solidFill>
                <a:srgbClr val="0070C0"/>
              </a:solidFill>
              <a:latin typeface="Arial" charset="0"/>
            </a:endParaRPr>
          </a:p>
          <a:p>
            <a:pPr marL="609600" indent="-609600" eaLnBrk="1" hangingPunct="1">
              <a:buFont typeface="Arial" charset="0"/>
              <a:buNone/>
            </a:pPr>
            <a:endParaRPr lang="ru-RU" sz="2000" b="1" smtClean="0">
              <a:solidFill>
                <a:srgbClr val="0070C0"/>
              </a:solidFill>
              <a:latin typeface="Arial" charset="0"/>
            </a:endParaRPr>
          </a:p>
          <a:p>
            <a:pPr marL="609600" indent="-609600" eaLnBrk="1" hangingPunct="1">
              <a:buFont typeface="Arial" charset="0"/>
              <a:buNone/>
            </a:pPr>
            <a:endParaRPr lang="ru-RU" sz="2000" b="1" smtClean="0">
              <a:solidFill>
                <a:srgbClr val="0070C0"/>
              </a:solidFill>
              <a:latin typeface="Arial" charset="0"/>
            </a:endParaRPr>
          </a:p>
          <a:p>
            <a:pPr marL="609600" indent="-609600" eaLnBrk="1" hangingPunct="1">
              <a:buFont typeface="Arial" charset="0"/>
              <a:buNone/>
            </a:pPr>
            <a:endParaRPr lang="ru-RU" sz="2000" b="1" smtClean="0">
              <a:solidFill>
                <a:srgbClr val="0070C0"/>
              </a:solidFill>
              <a:latin typeface="Arial" charset="0"/>
            </a:endParaRPr>
          </a:p>
          <a:p>
            <a:pPr marL="609600" indent="-609600" eaLnBrk="1" hangingPunct="1">
              <a:buFont typeface="Arial" charset="0"/>
              <a:buNone/>
            </a:pPr>
            <a:endParaRPr lang="ru-RU" sz="2000" b="1" smtClean="0">
              <a:solidFill>
                <a:srgbClr val="0070C0"/>
              </a:solidFill>
              <a:latin typeface="Arial" charset="0"/>
            </a:endParaRPr>
          </a:p>
          <a:p>
            <a:pPr marL="609600" indent="-609600" eaLnBrk="1" hangingPunct="1">
              <a:buFont typeface="Arial" charset="0"/>
              <a:buNone/>
            </a:pPr>
            <a:endParaRPr lang="ru-RU" sz="1400" b="1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algn="l" eaLnBrk="1" hangingPunct="1"/>
            <a:r>
              <a:rPr lang="ru-RU" sz="2000" b="1" smtClean="0">
                <a:solidFill>
                  <a:schemeClr val="hlink"/>
                </a:solidFill>
                <a:latin typeface="Arial" charset="0"/>
              </a:rPr>
              <a:t>СОСТАВ  ИНФОРМАЦИИ по получателю мер соц.поддержки</a:t>
            </a:r>
            <a:r>
              <a:rPr lang="ru-RU" sz="2000" b="1" smtClean="0">
                <a:solidFill>
                  <a:srgbClr val="0070C0"/>
                </a:solidFill>
                <a:latin typeface="Arial" charset="0"/>
              </a:rPr>
              <a:t> :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>
          <a:xfrm>
            <a:off x="457200" y="765175"/>
            <a:ext cx="8229600" cy="4525963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Arial" charset="0"/>
              <a:buNone/>
            </a:pPr>
            <a:endParaRPr lang="ru-RU" sz="1200" b="1" smtClean="0"/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1800" b="1" smtClean="0">
                <a:solidFill>
                  <a:srgbClr val="0070C0"/>
                </a:solidFill>
                <a:latin typeface="Arial" charset="0"/>
              </a:rPr>
              <a:t>СНИЛС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1800" b="1" smtClean="0">
                <a:solidFill>
                  <a:srgbClr val="0070C0"/>
                </a:solidFill>
                <a:latin typeface="Arial" charset="0"/>
              </a:rPr>
              <a:t>Фамилия, имя, отчество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1800" b="1" smtClean="0">
                <a:solidFill>
                  <a:srgbClr val="0070C0"/>
                </a:solidFill>
                <a:latin typeface="Arial" charset="0"/>
              </a:rPr>
              <a:t>Пол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1800" b="1" smtClean="0">
                <a:solidFill>
                  <a:srgbClr val="0070C0"/>
                </a:solidFill>
                <a:latin typeface="Arial" charset="0"/>
              </a:rPr>
              <a:t>Дата рождения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1800" b="1" smtClean="0">
                <a:solidFill>
                  <a:srgbClr val="0070C0"/>
                </a:solidFill>
                <a:latin typeface="Arial" charset="0"/>
              </a:rPr>
              <a:t>Место рождения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1800" b="1" smtClean="0">
                <a:solidFill>
                  <a:srgbClr val="0070C0"/>
                </a:solidFill>
                <a:latin typeface="Arial" charset="0"/>
              </a:rPr>
              <a:t>Контактный телефон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1800" b="1" smtClean="0">
                <a:solidFill>
                  <a:srgbClr val="0070C0"/>
                </a:solidFill>
                <a:latin typeface="Arial" charset="0"/>
              </a:rPr>
              <a:t>Сведения о гражданстве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1800" b="1" smtClean="0">
                <a:solidFill>
                  <a:srgbClr val="0070C0"/>
                </a:solidFill>
                <a:latin typeface="Arial" charset="0"/>
              </a:rPr>
              <a:t>Данные свидетельства о рождении или паспорта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1800" b="1" smtClean="0">
                <a:solidFill>
                  <a:srgbClr val="0070C0"/>
                </a:solidFill>
                <a:latin typeface="Arial" charset="0"/>
              </a:rPr>
              <a:t>Адрес места жительства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1800" b="1" smtClean="0">
                <a:solidFill>
                  <a:srgbClr val="0070C0"/>
                </a:solidFill>
                <a:latin typeface="Arial" charset="0"/>
              </a:rPr>
              <a:t>Сведения о документах, дающих право на реализацию мер социальной защиты (серия, номер, дата выдачи, кем выдан, срок действия)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1800" b="1" smtClean="0">
                <a:solidFill>
                  <a:srgbClr val="0070C0"/>
                </a:solidFill>
                <a:latin typeface="Arial" charset="0"/>
              </a:rPr>
              <a:t>Сведения о периоде назначения и предоставления меры социальной защиты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1800" b="1" smtClean="0">
                <a:solidFill>
                  <a:srgbClr val="0070C0"/>
                </a:solidFill>
                <a:latin typeface="Arial" charset="0"/>
              </a:rPr>
              <a:t> Размер мер социальной защиты (поддержки), предоставляемых в денежной форме</a:t>
            </a:r>
          </a:p>
          <a:p>
            <a:pPr marL="609600" indent="-609600" eaLnBrk="1" hangingPunct="1">
              <a:lnSpc>
                <a:spcPct val="80000"/>
              </a:lnSpc>
              <a:buFont typeface="Arial" charset="0"/>
              <a:buNone/>
            </a:pPr>
            <a:endParaRPr lang="ru-RU" sz="1800" b="1" smtClean="0">
              <a:solidFill>
                <a:srgbClr val="0070C0"/>
              </a:solidFill>
              <a:latin typeface="Arial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Arial" charset="0"/>
              <a:buNone/>
            </a:pPr>
            <a:endParaRPr lang="ru-RU" sz="1800" b="1" smtClean="0">
              <a:solidFill>
                <a:srgbClr val="0070C0"/>
              </a:solidFill>
              <a:latin typeface="Arial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Arial" charset="0"/>
              <a:buNone/>
            </a:pPr>
            <a:endParaRPr lang="ru-RU" sz="1800" b="1" smtClean="0">
              <a:solidFill>
                <a:srgbClr val="0070C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algn="l" eaLnBrk="1" hangingPunct="1"/>
            <a:r>
              <a:rPr lang="ru-RU" sz="2400" b="1" smtClean="0">
                <a:solidFill>
                  <a:schemeClr val="hlink"/>
                </a:solidFill>
                <a:latin typeface="Arial" charset="0"/>
              </a:rPr>
              <a:t>МЕРЫ СОЦИАЛЬНОЙ  ПОДДЕРЖКИ  В  ШКОЛЕ :</a:t>
            </a:r>
          </a:p>
        </p:txBody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>
          <a:xfrm>
            <a:off x="457200" y="765175"/>
            <a:ext cx="8229600" cy="5472113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Arial" charset="0"/>
              <a:buNone/>
            </a:pPr>
            <a:endParaRPr lang="ru-RU" sz="1000" b="1" smtClean="0"/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1600" b="1" smtClean="0">
                <a:solidFill>
                  <a:srgbClr val="0070C0"/>
                </a:solidFill>
                <a:latin typeface="Arial" charset="0"/>
              </a:rPr>
              <a:t>Обеспечение двухразовым питанием </a:t>
            </a:r>
            <a:r>
              <a:rPr lang="ru-RU" sz="1600" b="1" i="1" u="sng" smtClean="0">
                <a:solidFill>
                  <a:srgbClr val="0070C0"/>
                </a:solidFill>
                <a:latin typeface="Arial" charset="0"/>
              </a:rPr>
              <a:t>детей с ОВЗ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1600" b="1" smtClean="0">
                <a:solidFill>
                  <a:srgbClr val="0070C0"/>
                </a:solidFill>
                <a:latin typeface="Arial" charset="0"/>
              </a:rPr>
              <a:t>Бесплатное питание </a:t>
            </a:r>
            <a:r>
              <a:rPr lang="ru-RU" sz="1600" b="1" i="1" u="sng" smtClean="0">
                <a:solidFill>
                  <a:srgbClr val="0070C0"/>
                </a:solidFill>
                <a:latin typeface="Arial" charset="0"/>
              </a:rPr>
              <a:t>детей из малоимущих семей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1600" b="1" smtClean="0">
                <a:solidFill>
                  <a:srgbClr val="0070C0"/>
                </a:solidFill>
                <a:latin typeface="Arial" charset="0"/>
              </a:rPr>
              <a:t>Бесплатное питание </a:t>
            </a:r>
            <a:r>
              <a:rPr lang="ru-RU" sz="1600" b="1" i="1" u="sng" smtClean="0">
                <a:solidFill>
                  <a:srgbClr val="0070C0"/>
                </a:solidFill>
                <a:latin typeface="Arial" charset="0"/>
              </a:rPr>
              <a:t>детей из многодетных малоимущих семей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1600" b="1" smtClean="0">
                <a:solidFill>
                  <a:srgbClr val="0070C0"/>
                </a:solidFill>
                <a:latin typeface="Arial" charset="0"/>
              </a:rPr>
              <a:t>Бесплатное обеспечение одеждой и спортивной формой </a:t>
            </a:r>
            <a:r>
              <a:rPr lang="ru-RU" sz="1600" b="1" i="1" u="sng" smtClean="0">
                <a:solidFill>
                  <a:srgbClr val="0070C0"/>
                </a:solidFill>
                <a:latin typeface="Arial" charset="0"/>
              </a:rPr>
              <a:t>детей из многодетных малоимущих семей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1600" b="1" smtClean="0">
                <a:solidFill>
                  <a:srgbClr val="0070C0"/>
                </a:solidFill>
                <a:latin typeface="Arial" charset="0"/>
              </a:rPr>
              <a:t>Компенсация затрат по проезду </a:t>
            </a:r>
            <a:r>
              <a:rPr lang="ru-RU" sz="1600" b="1" i="1" u="sng" smtClean="0">
                <a:solidFill>
                  <a:srgbClr val="0070C0"/>
                </a:solidFill>
                <a:latin typeface="Arial" charset="0"/>
              </a:rPr>
              <a:t>детей 10-11 кл.</a:t>
            </a:r>
            <a:r>
              <a:rPr lang="ru-RU" sz="1600" b="1" smtClean="0">
                <a:solidFill>
                  <a:srgbClr val="0070C0"/>
                </a:solidFill>
                <a:latin typeface="Arial" charset="0"/>
              </a:rPr>
              <a:t> к школе в сельских поселениях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1600" b="1" smtClean="0">
                <a:solidFill>
                  <a:srgbClr val="0070C0"/>
                </a:solidFill>
                <a:latin typeface="Arial" charset="0"/>
              </a:rPr>
              <a:t>Ежемесячная надбавка </a:t>
            </a:r>
            <a:r>
              <a:rPr lang="ru-RU" sz="1600" b="1" i="1" u="sng" smtClean="0">
                <a:solidFill>
                  <a:srgbClr val="0070C0"/>
                </a:solidFill>
                <a:latin typeface="Arial" charset="0"/>
              </a:rPr>
              <a:t>молодым специалистам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1600" b="1" smtClean="0">
                <a:solidFill>
                  <a:srgbClr val="0070C0"/>
                </a:solidFill>
                <a:latin typeface="Arial" charset="0"/>
              </a:rPr>
              <a:t>Ежемесячная надбавка </a:t>
            </a:r>
            <a:r>
              <a:rPr lang="ru-RU" sz="1600" b="1" i="1" u="sng" smtClean="0">
                <a:solidFill>
                  <a:srgbClr val="0070C0"/>
                </a:solidFill>
                <a:latin typeface="Arial" charset="0"/>
              </a:rPr>
              <a:t>молодым специалистам с отличием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1600" b="1" smtClean="0">
                <a:solidFill>
                  <a:srgbClr val="0070C0"/>
                </a:solidFill>
                <a:latin typeface="Arial" charset="0"/>
              </a:rPr>
              <a:t>Выплаты </a:t>
            </a:r>
            <a:r>
              <a:rPr lang="ru-RU" sz="1600" b="1" i="1" u="sng" smtClean="0">
                <a:solidFill>
                  <a:srgbClr val="0070C0"/>
                </a:solidFill>
                <a:latin typeface="Arial" charset="0"/>
              </a:rPr>
              <a:t>педагогам</a:t>
            </a:r>
            <a:r>
              <a:rPr lang="ru-RU" sz="1600" b="1" smtClean="0">
                <a:solidFill>
                  <a:srgbClr val="0070C0"/>
                </a:solidFill>
                <a:latin typeface="Arial" charset="0"/>
              </a:rPr>
              <a:t> при присвоении высшей квалификационной категории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1600" b="1" smtClean="0">
                <a:solidFill>
                  <a:srgbClr val="0070C0"/>
                </a:solidFill>
                <a:latin typeface="Arial" charset="0"/>
              </a:rPr>
              <a:t>Выплаты </a:t>
            </a:r>
            <a:r>
              <a:rPr lang="ru-RU" sz="1600" b="1" i="1" u="sng" smtClean="0">
                <a:solidFill>
                  <a:srgbClr val="0070C0"/>
                </a:solidFill>
                <a:latin typeface="Arial" charset="0"/>
              </a:rPr>
              <a:t>педагогам,</a:t>
            </a:r>
            <a:r>
              <a:rPr lang="ru-RU" sz="1600" b="1" smtClean="0">
                <a:solidFill>
                  <a:srgbClr val="0070C0"/>
                </a:solidFill>
                <a:latin typeface="Arial" charset="0"/>
              </a:rPr>
              <a:t> удостоенным гос.наград за работу в сфере образования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1600" b="1" smtClean="0">
                <a:solidFill>
                  <a:srgbClr val="0070C0"/>
                </a:solidFill>
                <a:latin typeface="Arial" charset="0"/>
              </a:rPr>
              <a:t>Выплаты </a:t>
            </a:r>
            <a:r>
              <a:rPr lang="ru-RU" sz="1600" b="1" i="1" u="sng" smtClean="0">
                <a:solidFill>
                  <a:srgbClr val="0070C0"/>
                </a:solidFill>
                <a:latin typeface="Arial" charset="0"/>
              </a:rPr>
              <a:t>педагогам</a:t>
            </a:r>
            <a:r>
              <a:rPr lang="ru-RU" sz="1600" b="1" smtClean="0">
                <a:solidFill>
                  <a:srgbClr val="0070C0"/>
                </a:solidFill>
                <a:latin typeface="Arial" charset="0"/>
              </a:rPr>
              <a:t>, имеющим ведомственные награды за работу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1600" b="1" smtClean="0">
                <a:solidFill>
                  <a:srgbClr val="0070C0"/>
                </a:solidFill>
                <a:latin typeface="Arial" charset="0"/>
              </a:rPr>
              <a:t>Выплаты </a:t>
            </a:r>
            <a:r>
              <a:rPr lang="ru-RU" sz="1600" b="1" i="1" u="sng" smtClean="0">
                <a:solidFill>
                  <a:srgbClr val="0070C0"/>
                </a:solidFill>
                <a:latin typeface="Arial" charset="0"/>
              </a:rPr>
              <a:t>педагогам</a:t>
            </a:r>
            <a:r>
              <a:rPr lang="ru-RU" sz="1600" b="1" smtClean="0">
                <a:solidFill>
                  <a:srgbClr val="0070C0"/>
                </a:solidFill>
                <a:latin typeface="Arial" charset="0"/>
              </a:rPr>
              <a:t> кандидатам и докторам наук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1600" b="1" smtClean="0">
                <a:solidFill>
                  <a:srgbClr val="0070C0"/>
                </a:solidFill>
                <a:latin typeface="Arial" charset="0"/>
              </a:rPr>
              <a:t>Предоставление мер соц.поддержки </a:t>
            </a:r>
            <a:r>
              <a:rPr lang="ru-RU" sz="1600" b="1" i="1" u="sng" smtClean="0">
                <a:solidFill>
                  <a:srgbClr val="0070C0"/>
                </a:solidFill>
                <a:latin typeface="Arial" charset="0"/>
              </a:rPr>
              <a:t>педагогам</a:t>
            </a:r>
            <a:r>
              <a:rPr lang="ru-RU" sz="1600" b="1" smtClean="0">
                <a:solidFill>
                  <a:srgbClr val="0070C0"/>
                </a:solidFill>
                <a:latin typeface="Arial" charset="0"/>
              </a:rPr>
              <a:t> в части предоставления единовременного государственного пособия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1600" b="1" smtClean="0">
                <a:solidFill>
                  <a:srgbClr val="0070C0"/>
                </a:solidFill>
                <a:latin typeface="Arial" charset="0"/>
              </a:rPr>
              <a:t>Выплаты </a:t>
            </a:r>
            <a:r>
              <a:rPr lang="ru-RU" sz="1600" b="1" i="1" u="sng" smtClean="0">
                <a:solidFill>
                  <a:srgbClr val="0070C0"/>
                </a:solidFill>
                <a:latin typeface="Arial" charset="0"/>
              </a:rPr>
              <a:t>педагогам в сельской  местности</a:t>
            </a:r>
            <a:r>
              <a:rPr lang="ru-RU" sz="1600" b="1" smtClean="0">
                <a:solidFill>
                  <a:srgbClr val="0070C0"/>
                </a:solidFill>
                <a:latin typeface="Arial" charset="0"/>
              </a:rPr>
              <a:t> (оплата жилого помещения и коммунальных услуг)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1600" b="1" smtClean="0">
                <a:solidFill>
                  <a:srgbClr val="0070C0"/>
                </a:solidFill>
                <a:latin typeface="Arial" charset="0"/>
              </a:rPr>
              <a:t>Денежная компенсация </a:t>
            </a:r>
            <a:r>
              <a:rPr lang="ru-RU" sz="1600" b="1" i="1" u="sng" smtClean="0">
                <a:solidFill>
                  <a:srgbClr val="0070C0"/>
                </a:solidFill>
                <a:latin typeface="Arial" charset="0"/>
              </a:rPr>
              <a:t>пенсионерам</a:t>
            </a:r>
            <a:r>
              <a:rPr lang="ru-RU" sz="1600" b="1" smtClean="0">
                <a:solidFill>
                  <a:srgbClr val="0070C0"/>
                </a:solidFill>
                <a:latin typeface="Arial" charset="0"/>
              </a:rPr>
              <a:t> образовательных организаций, проживающим в сельской местности, на оплату жилого помещения и коммунальных услуг</a:t>
            </a:r>
          </a:p>
          <a:p>
            <a:pPr marL="609600" indent="-609600" eaLnBrk="1" hangingPunct="1">
              <a:lnSpc>
                <a:spcPct val="80000"/>
              </a:lnSpc>
              <a:buFont typeface="Arial" charset="0"/>
              <a:buNone/>
            </a:pPr>
            <a:endParaRPr lang="ru-RU" sz="1600" b="1" smtClean="0">
              <a:solidFill>
                <a:srgbClr val="0070C0"/>
              </a:solidFill>
              <a:latin typeface="Arial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Arial" charset="0"/>
              <a:buNone/>
            </a:pPr>
            <a:endParaRPr lang="ru-RU" sz="1600" b="1" smtClean="0">
              <a:solidFill>
                <a:srgbClr val="0070C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algn="l" eaLnBrk="1" hangingPunct="1"/>
            <a:r>
              <a:rPr lang="ru-RU" sz="2000" b="1" smtClean="0">
                <a:solidFill>
                  <a:schemeClr val="hlink"/>
                </a:solidFill>
                <a:latin typeface="Arial" charset="0"/>
              </a:rPr>
              <a:t>МЕРЫ СОЦИАЛЬНОЙ  ПОДДЕРЖКИ  В  ДЕТСКОМ САДУ :</a:t>
            </a:r>
          </a:p>
        </p:txBody>
      </p:sp>
      <p:sp>
        <p:nvSpPr>
          <p:cNvPr id="21506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765175"/>
            <a:ext cx="8229600" cy="5472113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Arial" charset="0"/>
              <a:buNone/>
            </a:pPr>
            <a:endParaRPr lang="ru-RU" sz="900" b="1" smtClean="0"/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1400" b="1" smtClean="0">
                <a:solidFill>
                  <a:srgbClr val="0070C0"/>
                </a:solidFill>
                <a:latin typeface="Arial" charset="0"/>
              </a:rPr>
              <a:t>Предоставление </a:t>
            </a:r>
            <a:r>
              <a:rPr lang="ru-RU" sz="1400" b="1" i="1" u="sng" smtClean="0">
                <a:solidFill>
                  <a:srgbClr val="0070C0"/>
                </a:solidFill>
                <a:latin typeface="Arial" charset="0"/>
              </a:rPr>
              <a:t>компенсации части родительской платы</a:t>
            </a:r>
            <a:r>
              <a:rPr lang="ru-RU" sz="1400" b="1" smtClean="0">
                <a:solidFill>
                  <a:srgbClr val="0070C0"/>
                </a:solidFill>
                <a:latin typeface="Arial" charset="0"/>
              </a:rPr>
              <a:t> за присмотр и уход</a:t>
            </a:r>
            <a:endParaRPr lang="ru-RU" sz="1400" b="1" i="1" u="sng" smtClean="0">
              <a:solidFill>
                <a:srgbClr val="0070C0"/>
              </a:solidFill>
              <a:latin typeface="Arial" charset="0"/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1400" b="1" smtClean="0">
                <a:solidFill>
                  <a:srgbClr val="0070C0"/>
                </a:solidFill>
                <a:latin typeface="Arial" charset="0"/>
              </a:rPr>
              <a:t>Обеспечение детей </a:t>
            </a:r>
            <a:r>
              <a:rPr lang="ru-RU" sz="1400" b="1" i="1" u="sng" smtClean="0">
                <a:solidFill>
                  <a:srgbClr val="0070C0"/>
                </a:solidFill>
                <a:latin typeface="Arial" charset="0"/>
              </a:rPr>
              <a:t> в первоочередном порядке местом в ДОУ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1400" b="1" smtClean="0">
                <a:solidFill>
                  <a:srgbClr val="0070C0"/>
                </a:solidFill>
                <a:latin typeface="Arial" charset="0"/>
              </a:rPr>
              <a:t>Предоставление льготы по родительской плате для</a:t>
            </a:r>
            <a:r>
              <a:rPr lang="ru-RU" sz="1400" b="1" i="1" u="sng" smtClean="0">
                <a:solidFill>
                  <a:srgbClr val="0070C0"/>
                </a:solidFill>
                <a:latin typeface="Arial" charset="0"/>
              </a:rPr>
              <a:t> малоимущих семей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1400" b="1" smtClean="0">
                <a:solidFill>
                  <a:srgbClr val="0070C0"/>
                </a:solidFill>
                <a:latin typeface="Arial" charset="0"/>
              </a:rPr>
              <a:t>Предоставление льготы по родительской плате для </a:t>
            </a:r>
            <a:r>
              <a:rPr lang="ru-RU" sz="1400" b="1" i="1" u="sng" smtClean="0">
                <a:solidFill>
                  <a:srgbClr val="0070C0"/>
                </a:solidFill>
                <a:latin typeface="Arial" charset="0"/>
              </a:rPr>
              <a:t>родителей, имеющих 3-х и более несовершеннолетних детей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1400" b="1" smtClean="0">
                <a:solidFill>
                  <a:srgbClr val="0070C0"/>
                </a:solidFill>
                <a:latin typeface="Arial" charset="0"/>
              </a:rPr>
              <a:t>Предоставление льготы по родительской плате для </a:t>
            </a:r>
            <a:r>
              <a:rPr lang="ru-RU" sz="1400" b="1" i="1" u="sng" smtClean="0">
                <a:solidFill>
                  <a:srgbClr val="0070C0"/>
                </a:solidFill>
                <a:latin typeface="Arial" charset="0"/>
              </a:rPr>
              <a:t>родителей детей с ОВЗ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1400" b="1" smtClean="0">
                <a:solidFill>
                  <a:srgbClr val="0070C0"/>
                </a:solidFill>
                <a:latin typeface="Arial" charset="0"/>
              </a:rPr>
              <a:t>Предоставление льготы по родительской плате для </a:t>
            </a:r>
            <a:r>
              <a:rPr lang="ru-RU" sz="1400" b="1" i="1" u="sng" smtClean="0">
                <a:solidFill>
                  <a:srgbClr val="0070C0"/>
                </a:solidFill>
                <a:latin typeface="Arial" charset="0"/>
              </a:rPr>
              <a:t>родителей детей-инвалидов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1400" b="1" smtClean="0">
                <a:solidFill>
                  <a:srgbClr val="0070C0"/>
                </a:solidFill>
                <a:latin typeface="Arial" charset="0"/>
              </a:rPr>
              <a:t>Предоставление льготы по родительской плате для </a:t>
            </a:r>
            <a:r>
              <a:rPr lang="ru-RU" sz="1400" b="1" i="1" u="sng" smtClean="0">
                <a:solidFill>
                  <a:srgbClr val="0070C0"/>
                </a:solidFill>
                <a:latin typeface="Arial" charset="0"/>
              </a:rPr>
              <a:t>родителей-инвалидов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1400" b="1" smtClean="0">
                <a:solidFill>
                  <a:srgbClr val="0070C0"/>
                </a:solidFill>
                <a:latin typeface="Arial" charset="0"/>
              </a:rPr>
              <a:t>Предоставление льготы по родительской плате за присмотр и уход </a:t>
            </a:r>
            <a:r>
              <a:rPr lang="ru-RU" sz="1400" b="1" i="1" u="sng" smtClean="0">
                <a:solidFill>
                  <a:srgbClr val="0070C0"/>
                </a:solidFill>
                <a:latin typeface="Arial" charset="0"/>
              </a:rPr>
              <a:t>детей-сирот и детей, оставшихся без попечения родителей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1400" b="1" smtClean="0">
                <a:solidFill>
                  <a:srgbClr val="0070C0"/>
                </a:solidFill>
                <a:latin typeface="Arial" charset="0"/>
              </a:rPr>
              <a:t>Предоставление льготы по родительской плате за присмотр и уход </a:t>
            </a:r>
            <a:r>
              <a:rPr lang="ru-RU" sz="1400" b="1" i="1" u="sng" smtClean="0">
                <a:solidFill>
                  <a:srgbClr val="0070C0"/>
                </a:solidFill>
                <a:latin typeface="Arial" charset="0"/>
              </a:rPr>
              <a:t>детей из семей в СОП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1400" b="1" smtClean="0">
                <a:solidFill>
                  <a:srgbClr val="0070C0"/>
                </a:solidFill>
                <a:latin typeface="Arial" charset="0"/>
              </a:rPr>
              <a:t>Предоставление льготы по родительской плате за присмотр и уход </a:t>
            </a:r>
            <a:r>
              <a:rPr lang="ru-RU" sz="1400" b="1" i="1" u="sng" smtClean="0">
                <a:solidFill>
                  <a:srgbClr val="0070C0"/>
                </a:solidFill>
                <a:latin typeface="Arial" charset="0"/>
              </a:rPr>
              <a:t>детей с туберкулезной интоксикацией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1400" b="1" smtClean="0">
                <a:solidFill>
                  <a:srgbClr val="0070C0"/>
                </a:solidFill>
                <a:latin typeface="Arial" charset="0"/>
              </a:rPr>
              <a:t>Ежемесячная надбавка </a:t>
            </a:r>
            <a:r>
              <a:rPr lang="ru-RU" sz="1400" b="1" i="1" u="sng" smtClean="0">
                <a:solidFill>
                  <a:srgbClr val="0070C0"/>
                </a:solidFill>
                <a:latin typeface="Arial" charset="0"/>
              </a:rPr>
              <a:t>молодым специалистам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1400" b="1" smtClean="0">
                <a:solidFill>
                  <a:srgbClr val="0070C0"/>
                </a:solidFill>
                <a:latin typeface="Arial" charset="0"/>
              </a:rPr>
              <a:t>Ежемесячная надбавка </a:t>
            </a:r>
            <a:r>
              <a:rPr lang="ru-RU" sz="1400" b="1" i="1" u="sng" smtClean="0">
                <a:solidFill>
                  <a:srgbClr val="0070C0"/>
                </a:solidFill>
                <a:latin typeface="Arial" charset="0"/>
              </a:rPr>
              <a:t>молодым специалистам с отличием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1400" b="1" smtClean="0">
                <a:solidFill>
                  <a:srgbClr val="0070C0"/>
                </a:solidFill>
                <a:latin typeface="Arial" charset="0"/>
              </a:rPr>
              <a:t>Выплаты </a:t>
            </a:r>
            <a:r>
              <a:rPr lang="ru-RU" sz="1400" b="1" i="1" u="sng" smtClean="0">
                <a:solidFill>
                  <a:srgbClr val="0070C0"/>
                </a:solidFill>
                <a:latin typeface="Arial" charset="0"/>
              </a:rPr>
              <a:t>педагогам</a:t>
            </a:r>
            <a:r>
              <a:rPr lang="ru-RU" sz="1400" b="1" smtClean="0">
                <a:solidFill>
                  <a:srgbClr val="0070C0"/>
                </a:solidFill>
                <a:latin typeface="Arial" charset="0"/>
              </a:rPr>
              <a:t> при присвоении высшей квалификационной категории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1400" b="1" smtClean="0">
                <a:solidFill>
                  <a:srgbClr val="0070C0"/>
                </a:solidFill>
                <a:latin typeface="Arial" charset="0"/>
              </a:rPr>
              <a:t>Выплаты </a:t>
            </a:r>
            <a:r>
              <a:rPr lang="ru-RU" sz="1400" b="1" i="1" u="sng" smtClean="0">
                <a:solidFill>
                  <a:srgbClr val="0070C0"/>
                </a:solidFill>
                <a:latin typeface="Arial" charset="0"/>
              </a:rPr>
              <a:t>педагогам,</a:t>
            </a:r>
            <a:r>
              <a:rPr lang="ru-RU" sz="1400" b="1" smtClean="0">
                <a:solidFill>
                  <a:srgbClr val="0070C0"/>
                </a:solidFill>
                <a:latin typeface="Arial" charset="0"/>
              </a:rPr>
              <a:t> удостоенным государственных наград за работу в сфере образования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1400" b="1" smtClean="0">
                <a:solidFill>
                  <a:srgbClr val="0070C0"/>
                </a:solidFill>
                <a:latin typeface="Arial" charset="0"/>
              </a:rPr>
              <a:t>Выплаты </a:t>
            </a:r>
            <a:r>
              <a:rPr lang="ru-RU" sz="1400" b="1" i="1" u="sng" smtClean="0">
                <a:solidFill>
                  <a:srgbClr val="0070C0"/>
                </a:solidFill>
                <a:latin typeface="Arial" charset="0"/>
              </a:rPr>
              <a:t>педагогам</a:t>
            </a:r>
            <a:r>
              <a:rPr lang="ru-RU" sz="1400" b="1" smtClean="0">
                <a:solidFill>
                  <a:srgbClr val="0070C0"/>
                </a:solidFill>
                <a:latin typeface="Arial" charset="0"/>
              </a:rPr>
              <a:t>, имеющим ведомственные награды за работу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1400" b="1" smtClean="0">
                <a:solidFill>
                  <a:srgbClr val="0070C0"/>
                </a:solidFill>
                <a:latin typeface="Arial" charset="0"/>
              </a:rPr>
              <a:t>Предоставление </a:t>
            </a:r>
            <a:r>
              <a:rPr lang="ru-RU" sz="1400" b="1" i="1" u="sng" smtClean="0">
                <a:solidFill>
                  <a:srgbClr val="0070C0"/>
                </a:solidFill>
                <a:latin typeface="Arial" charset="0"/>
              </a:rPr>
              <a:t>педагогам</a:t>
            </a:r>
            <a:r>
              <a:rPr lang="ru-RU" sz="1400" b="1" smtClean="0">
                <a:solidFill>
                  <a:srgbClr val="0070C0"/>
                </a:solidFill>
                <a:latin typeface="Arial" charset="0"/>
              </a:rPr>
              <a:t> единовременного государственного пособия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1400" b="1" smtClean="0">
                <a:solidFill>
                  <a:srgbClr val="0070C0"/>
                </a:solidFill>
                <a:latin typeface="Arial" charset="0"/>
              </a:rPr>
              <a:t>Выплаты </a:t>
            </a:r>
            <a:r>
              <a:rPr lang="ru-RU" sz="1400" b="1" i="1" u="sng" smtClean="0">
                <a:solidFill>
                  <a:srgbClr val="0070C0"/>
                </a:solidFill>
                <a:latin typeface="Arial" charset="0"/>
              </a:rPr>
              <a:t>педагогам в сельской  местности</a:t>
            </a:r>
            <a:r>
              <a:rPr lang="ru-RU" sz="1400" b="1" smtClean="0">
                <a:solidFill>
                  <a:srgbClr val="0070C0"/>
                </a:solidFill>
                <a:latin typeface="Arial" charset="0"/>
              </a:rPr>
              <a:t> (оплата жилого помещения и коммунальных услуг)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1400" b="1" smtClean="0">
                <a:solidFill>
                  <a:srgbClr val="0070C0"/>
                </a:solidFill>
                <a:latin typeface="Arial" charset="0"/>
              </a:rPr>
              <a:t>Денежная компенсация </a:t>
            </a:r>
            <a:r>
              <a:rPr lang="ru-RU" sz="1400" b="1" i="1" u="sng" smtClean="0">
                <a:solidFill>
                  <a:srgbClr val="0070C0"/>
                </a:solidFill>
                <a:latin typeface="Arial" charset="0"/>
              </a:rPr>
              <a:t>пенсионерам</a:t>
            </a:r>
            <a:r>
              <a:rPr lang="ru-RU" sz="1400" b="1" smtClean="0">
                <a:solidFill>
                  <a:srgbClr val="0070C0"/>
                </a:solidFill>
                <a:latin typeface="Arial" charset="0"/>
              </a:rPr>
              <a:t> образовательных организаций, проживающим в сельской местности, на оплату жилого помещения и коммунальных услуг</a:t>
            </a:r>
          </a:p>
          <a:p>
            <a:pPr marL="609600" indent="-609600" eaLnBrk="1" hangingPunct="1">
              <a:lnSpc>
                <a:spcPct val="80000"/>
              </a:lnSpc>
              <a:buFont typeface="Arial" charset="0"/>
              <a:buNone/>
            </a:pPr>
            <a:endParaRPr lang="ru-RU" sz="1400" b="1" smtClean="0">
              <a:solidFill>
                <a:srgbClr val="0070C0"/>
              </a:solidFill>
              <a:latin typeface="Arial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Arial" charset="0"/>
              <a:buNone/>
            </a:pPr>
            <a:endParaRPr lang="ru-RU" sz="1400" b="1" smtClean="0">
              <a:solidFill>
                <a:srgbClr val="0070C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algn="l" eaLnBrk="1" hangingPunct="1"/>
            <a:r>
              <a:rPr lang="ru-RU" sz="2000" b="1" smtClean="0">
                <a:solidFill>
                  <a:schemeClr val="hlink"/>
                </a:solidFill>
                <a:latin typeface="Arial" charset="0"/>
              </a:rPr>
              <a:t>ОТВЕТСТВЕННОСТЬ :</a:t>
            </a:r>
          </a:p>
        </p:txBody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>
          <a:xfrm>
            <a:off x="457200" y="765175"/>
            <a:ext cx="8229600" cy="5472113"/>
          </a:xfrm>
        </p:spPr>
        <p:txBody>
          <a:bodyPr/>
          <a:lstStyle/>
          <a:p>
            <a:pPr marL="609600" indent="-609600" eaLnBrk="1" hangingPunct="1">
              <a:spcBef>
                <a:spcPct val="0"/>
              </a:spcBef>
              <a:buFontTx/>
              <a:buNone/>
            </a:pPr>
            <a:endParaRPr lang="ru-RU" sz="1800" b="1" smtClean="0">
              <a:solidFill>
                <a:srgbClr val="0070C0"/>
              </a:solidFill>
              <a:latin typeface="Arial" charset="0"/>
            </a:endParaRPr>
          </a:p>
          <a:p>
            <a:pPr marL="609600" indent="-609600" eaLnBrk="1" hangingPunct="1">
              <a:spcBef>
                <a:spcPct val="0"/>
              </a:spcBef>
              <a:buFontTx/>
              <a:buNone/>
            </a:pPr>
            <a:endParaRPr lang="ru-RU" sz="1800" b="1" smtClean="0">
              <a:solidFill>
                <a:srgbClr val="0070C0"/>
              </a:solidFill>
              <a:latin typeface="Arial" charset="0"/>
            </a:endParaRPr>
          </a:p>
          <a:p>
            <a:pPr marL="609600" indent="-609600" eaLnBrk="1" hangingPunct="1">
              <a:spcBef>
                <a:spcPct val="0"/>
              </a:spcBef>
              <a:buFontTx/>
              <a:buNone/>
            </a:pPr>
            <a:r>
              <a:rPr lang="ru-RU" sz="1800" b="1" smtClean="0">
                <a:solidFill>
                  <a:srgbClr val="0070C0"/>
                </a:solidFill>
                <a:latin typeface="Arial" charset="0"/>
              </a:rPr>
              <a:t>ст. 19.7   КоАП РФ: </a:t>
            </a:r>
          </a:p>
          <a:p>
            <a:pPr marL="609600" indent="-609600" eaLnBrk="1" hangingPunct="1">
              <a:spcBef>
                <a:spcPct val="0"/>
              </a:spcBef>
              <a:buFontTx/>
              <a:buNone/>
            </a:pPr>
            <a:r>
              <a:rPr lang="ru-RU" sz="1800" b="1" smtClean="0">
                <a:solidFill>
                  <a:srgbClr val="0070C0"/>
                </a:solidFill>
                <a:latin typeface="Arial" charset="0"/>
              </a:rPr>
              <a:t>непредоставление сведений (информации) …</a:t>
            </a:r>
          </a:p>
          <a:p>
            <a:pPr marL="609600" indent="-609600" eaLnBrk="1" hangingPunct="1">
              <a:spcBef>
                <a:spcPct val="0"/>
              </a:spcBef>
              <a:buFontTx/>
              <a:buNone/>
            </a:pPr>
            <a:endParaRPr lang="ru-RU" sz="1800" b="1" smtClean="0">
              <a:solidFill>
                <a:srgbClr val="0070C0"/>
              </a:solidFill>
              <a:latin typeface="Arial" charset="0"/>
            </a:endParaRPr>
          </a:p>
          <a:p>
            <a:pPr marL="609600" indent="-609600" eaLnBrk="1" hangingPunct="1">
              <a:spcBef>
                <a:spcPct val="0"/>
              </a:spcBef>
              <a:buFontTx/>
              <a:buNone/>
            </a:pPr>
            <a:endParaRPr lang="ru-RU" sz="1800" b="1" smtClean="0">
              <a:solidFill>
                <a:srgbClr val="0070C0"/>
              </a:solidFill>
              <a:latin typeface="Arial" charset="0"/>
            </a:endParaRPr>
          </a:p>
          <a:p>
            <a:pPr marL="609600" indent="-609600" eaLnBrk="1" hangingPunct="1">
              <a:spcBef>
                <a:spcPct val="0"/>
              </a:spcBef>
              <a:buFontTx/>
              <a:buNone/>
            </a:pPr>
            <a:r>
              <a:rPr lang="ru-RU" sz="1800" b="1" smtClean="0">
                <a:solidFill>
                  <a:schemeClr val="accent1"/>
                </a:solidFill>
                <a:latin typeface="Arial" charset="0"/>
              </a:rPr>
              <a:t>влечет предупреждение или наложение административного штрафа на граждан в размере от ста до трехсот рублей; </a:t>
            </a:r>
          </a:p>
          <a:p>
            <a:pPr marL="609600" indent="-609600" eaLnBrk="1" hangingPunct="1">
              <a:spcBef>
                <a:spcPct val="0"/>
              </a:spcBef>
              <a:buFontTx/>
              <a:buNone/>
            </a:pPr>
            <a:r>
              <a:rPr lang="ru-RU" sz="1800" b="1" smtClean="0">
                <a:solidFill>
                  <a:schemeClr val="accent1"/>
                </a:solidFill>
                <a:latin typeface="Arial" charset="0"/>
              </a:rPr>
              <a:t>         на должностных лиц - от трехсот до пятисот рублей; </a:t>
            </a:r>
          </a:p>
          <a:p>
            <a:pPr marL="609600" indent="-609600" eaLnBrk="1" hangingPunct="1">
              <a:spcBef>
                <a:spcPct val="0"/>
              </a:spcBef>
              <a:buFontTx/>
              <a:buNone/>
            </a:pPr>
            <a:r>
              <a:rPr lang="ru-RU" sz="1800" b="1" smtClean="0">
                <a:solidFill>
                  <a:schemeClr val="accent1"/>
                </a:solidFill>
                <a:latin typeface="Arial" charset="0"/>
              </a:rPr>
              <a:t>         на юридических лиц - от трех тысяч до пяти тысяч рублей</a:t>
            </a:r>
            <a:r>
              <a:rPr lang="ru-RU" sz="1800" b="1" smtClean="0">
                <a:latin typeface="Arial" charset="0"/>
              </a:rPr>
              <a:t>.</a:t>
            </a:r>
            <a:endParaRPr lang="ru-RU" sz="1800" b="1" smtClean="0">
              <a:solidFill>
                <a:srgbClr val="0070C0"/>
              </a:solidFill>
              <a:latin typeface="Arial" charset="0"/>
            </a:endParaRPr>
          </a:p>
          <a:p>
            <a:pPr marL="609600" indent="-609600" eaLnBrk="1" hangingPunct="1">
              <a:spcBef>
                <a:spcPct val="0"/>
              </a:spcBef>
              <a:buFontTx/>
              <a:buNone/>
            </a:pPr>
            <a:endParaRPr lang="ru-RU" sz="1800" b="1" smtClean="0">
              <a:solidFill>
                <a:srgbClr val="0070C0"/>
              </a:solidFill>
              <a:latin typeface="Arial" charset="0"/>
            </a:endParaRPr>
          </a:p>
          <a:p>
            <a:pPr marL="609600" indent="-609600" eaLnBrk="1" hangingPunct="1">
              <a:spcBef>
                <a:spcPct val="0"/>
              </a:spcBef>
              <a:buFontTx/>
              <a:buNone/>
            </a:pPr>
            <a:endParaRPr lang="ru-RU" sz="1800" b="1" smtClean="0">
              <a:solidFill>
                <a:srgbClr val="0070C0"/>
              </a:solidFill>
              <a:latin typeface="Arial" charset="0"/>
            </a:endParaRPr>
          </a:p>
          <a:p>
            <a:pPr marL="609600" indent="-609600" eaLnBrk="1" hangingPunct="1">
              <a:spcBef>
                <a:spcPct val="0"/>
              </a:spcBef>
              <a:buFontTx/>
              <a:buNone/>
            </a:pPr>
            <a:endParaRPr lang="ru-RU" sz="1800" b="1" smtClean="0">
              <a:solidFill>
                <a:srgbClr val="0070C0"/>
              </a:solidFill>
              <a:latin typeface="Arial" charset="0"/>
            </a:endParaRPr>
          </a:p>
          <a:p>
            <a:pPr marL="609600" indent="-609600" eaLnBrk="1" hangingPunct="1">
              <a:spcBef>
                <a:spcPct val="0"/>
              </a:spcBef>
              <a:buFontTx/>
              <a:buNone/>
            </a:pPr>
            <a:endParaRPr lang="ru-RU" sz="1800" b="1" i="1" u="sng" smtClean="0">
              <a:solidFill>
                <a:srgbClr val="0070C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3716</TotalTime>
  <Words>567</Words>
  <Application>Microsoft Office PowerPoint</Application>
  <PresentationFormat>Экран (4:3)</PresentationFormat>
  <Paragraphs>91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Calibri</vt:lpstr>
      <vt:lpstr>Тема Office</vt:lpstr>
      <vt:lpstr>Слайд 1</vt:lpstr>
      <vt:lpstr>Слайд 2</vt:lpstr>
      <vt:lpstr> ЦЕЛИ создания ЕГИССО: </vt:lpstr>
      <vt:lpstr> ОПЕРАТОР  системы, а также заказчик создания, развития и эксплуатации                     –  ПЕНСИОННЫЙ  ФОНД  РФ</vt:lpstr>
      <vt:lpstr>СОСТАВ  ИНФОРМАЦИИ по получателю мер соц.поддержки :</vt:lpstr>
      <vt:lpstr>МЕРЫ СОЦИАЛЬНОЙ  ПОДДЕРЖКИ  В  ШКОЛЕ :</vt:lpstr>
      <vt:lpstr>МЕРЫ СОЦИАЛЬНОЙ  ПОДДЕРЖКИ  В  ДЕТСКОМ САДУ :</vt:lpstr>
      <vt:lpstr>ОТВЕТСТВЕННОСТЬ 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rychina</dc:creator>
  <cp:lastModifiedBy>Директор</cp:lastModifiedBy>
  <cp:revision>225</cp:revision>
  <cp:lastPrinted>2019-02-08T07:29:22Z</cp:lastPrinted>
  <dcterms:created xsi:type="dcterms:W3CDTF">2016-02-05T07:50:22Z</dcterms:created>
  <dcterms:modified xsi:type="dcterms:W3CDTF">2019-02-27T04:34:20Z</dcterms:modified>
</cp:coreProperties>
</file>